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entation.xml" ContentType="application/vnd.openxmlformats-officedocument.presentationml.presentation.main+xml"/>
  <Override PartName="/ppt/slides/slide17.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4.xml" ContentType="application/vnd.openxmlformats-officedocument.presentationml.notesSlide+xml"/>
  <Override PartName="/ppt/slideMasters/slideMaster1.xml" ContentType="application/vnd.openxmlformats-officedocument.presentationml.slideMaster+xml"/>
  <Override PartName="/ppt/notesSlides/notesSlide17.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89" r:id="rId3"/>
    <p:sldId id="288" r:id="rId4"/>
    <p:sldId id="257" r:id="rId5"/>
    <p:sldId id="309" r:id="rId6"/>
    <p:sldId id="308" r:id="rId7"/>
    <p:sldId id="291" r:id="rId8"/>
    <p:sldId id="310" r:id="rId9"/>
    <p:sldId id="311" r:id="rId10"/>
    <p:sldId id="312" r:id="rId11"/>
    <p:sldId id="313" r:id="rId12"/>
    <p:sldId id="314" r:id="rId13"/>
    <p:sldId id="315" r:id="rId14"/>
    <p:sldId id="316" r:id="rId15"/>
    <p:sldId id="317" r:id="rId16"/>
    <p:sldId id="318" r:id="rId17"/>
    <p:sldId id="261" r:id="rId18"/>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907" autoAdjust="0"/>
    <p:restoredTop sz="81895" autoAdjust="0"/>
  </p:normalViewPr>
  <p:slideViewPr>
    <p:cSldViewPr snapToGrid="0">
      <p:cViewPr varScale="1">
        <p:scale>
          <a:sx n="36" d="100"/>
          <a:sy n="36" d="100"/>
        </p:scale>
        <p:origin x="130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8C3C90A-C13F-4DB5-8FDB-F36F02986DF2}" type="datetimeFigureOut">
              <a:rPr lang="en-GB" smtClean="0"/>
              <a:t>26/05/2021</a:t>
            </a:fld>
            <a:endParaRPr lang="en-GB"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6CAE6DC-EBC5-4823-BDCC-A76DBE5D7D91}" type="slidenum">
              <a:rPr lang="en-GB" smtClean="0"/>
              <a:t>‹#›</a:t>
            </a:fld>
            <a:endParaRPr lang="en-GB" dirty="0"/>
          </a:p>
        </p:txBody>
      </p:sp>
    </p:spTree>
    <p:extLst>
      <p:ext uri="{BB962C8B-B14F-4D97-AF65-F5344CB8AC3E}">
        <p14:creationId xmlns:p14="http://schemas.microsoft.com/office/powerpoint/2010/main" val="139651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CAE6DC-EBC5-4823-BDCC-A76DBE5D7D91}" type="slidenum">
              <a:rPr lang="en-GB" smtClean="0"/>
              <a:t>1</a:t>
            </a:fld>
            <a:endParaRPr lang="en-GB" dirty="0"/>
          </a:p>
        </p:txBody>
      </p:sp>
    </p:spTree>
    <p:extLst>
      <p:ext uri="{BB962C8B-B14F-4D97-AF65-F5344CB8AC3E}">
        <p14:creationId xmlns:p14="http://schemas.microsoft.com/office/powerpoint/2010/main" val="2509780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CAE6DC-EBC5-4823-BDCC-A76DBE5D7D91}" type="slidenum">
              <a:rPr lang="en-GB" smtClean="0"/>
              <a:t>10</a:t>
            </a:fld>
            <a:endParaRPr lang="en-GB" dirty="0"/>
          </a:p>
        </p:txBody>
      </p:sp>
    </p:spTree>
    <p:extLst>
      <p:ext uri="{BB962C8B-B14F-4D97-AF65-F5344CB8AC3E}">
        <p14:creationId xmlns:p14="http://schemas.microsoft.com/office/powerpoint/2010/main" val="35128209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CAE6DC-EBC5-4823-BDCC-A76DBE5D7D91}" type="slidenum">
              <a:rPr lang="en-GB" smtClean="0"/>
              <a:t>11</a:t>
            </a:fld>
            <a:endParaRPr lang="en-GB" dirty="0"/>
          </a:p>
        </p:txBody>
      </p:sp>
    </p:spTree>
    <p:extLst>
      <p:ext uri="{BB962C8B-B14F-4D97-AF65-F5344CB8AC3E}">
        <p14:creationId xmlns:p14="http://schemas.microsoft.com/office/powerpoint/2010/main" val="3489528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CAE6DC-EBC5-4823-BDCC-A76DBE5D7D91}" type="slidenum">
              <a:rPr lang="en-GB" smtClean="0"/>
              <a:t>12</a:t>
            </a:fld>
            <a:endParaRPr lang="en-GB" dirty="0"/>
          </a:p>
        </p:txBody>
      </p:sp>
    </p:spTree>
    <p:extLst>
      <p:ext uri="{BB962C8B-B14F-4D97-AF65-F5344CB8AC3E}">
        <p14:creationId xmlns:p14="http://schemas.microsoft.com/office/powerpoint/2010/main" val="32462807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CAE6DC-EBC5-4823-BDCC-A76DBE5D7D91}" type="slidenum">
              <a:rPr lang="en-GB" smtClean="0"/>
              <a:t>13</a:t>
            </a:fld>
            <a:endParaRPr lang="en-GB" dirty="0"/>
          </a:p>
        </p:txBody>
      </p:sp>
    </p:spTree>
    <p:extLst>
      <p:ext uri="{BB962C8B-B14F-4D97-AF65-F5344CB8AC3E}">
        <p14:creationId xmlns:p14="http://schemas.microsoft.com/office/powerpoint/2010/main" val="36949986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CAE6DC-EBC5-4823-BDCC-A76DBE5D7D91}" type="slidenum">
              <a:rPr lang="en-GB" smtClean="0"/>
              <a:t>14</a:t>
            </a:fld>
            <a:endParaRPr lang="en-GB" dirty="0"/>
          </a:p>
        </p:txBody>
      </p:sp>
    </p:spTree>
    <p:extLst>
      <p:ext uri="{BB962C8B-B14F-4D97-AF65-F5344CB8AC3E}">
        <p14:creationId xmlns:p14="http://schemas.microsoft.com/office/powerpoint/2010/main" val="23963296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CAE6DC-EBC5-4823-BDCC-A76DBE5D7D91}" type="slidenum">
              <a:rPr lang="en-GB" smtClean="0"/>
              <a:t>15</a:t>
            </a:fld>
            <a:endParaRPr lang="en-GB" dirty="0"/>
          </a:p>
        </p:txBody>
      </p:sp>
    </p:spTree>
    <p:extLst>
      <p:ext uri="{BB962C8B-B14F-4D97-AF65-F5344CB8AC3E}">
        <p14:creationId xmlns:p14="http://schemas.microsoft.com/office/powerpoint/2010/main" val="26588682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CAE6DC-EBC5-4823-BDCC-A76DBE5D7D91}" type="slidenum">
              <a:rPr lang="en-GB" smtClean="0"/>
              <a:t>16</a:t>
            </a:fld>
            <a:endParaRPr lang="en-GB" dirty="0"/>
          </a:p>
        </p:txBody>
      </p:sp>
    </p:spTree>
    <p:extLst>
      <p:ext uri="{BB962C8B-B14F-4D97-AF65-F5344CB8AC3E}">
        <p14:creationId xmlns:p14="http://schemas.microsoft.com/office/powerpoint/2010/main" val="41952010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CAE6DC-EBC5-4823-BDCC-A76DBE5D7D91}" type="slidenum">
              <a:rPr lang="en-GB" smtClean="0"/>
              <a:t>17</a:t>
            </a:fld>
            <a:endParaRPr lang="en-GB" dirty="0"/>
          </a:p>
        </p:txBody>
      </p:sp>
    </p:spTree>
    <p:extLst>
      <p:ext uri="{BB962C8B-B14F-4D97-AF65-F5344CB8AC3E}">
        <p14:creationId xmlns:p14="http://schemas.microsoft.com/office/powerpoint/2010/main" val="3754961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CAE6DC-EBC5-4823-BDCC-A76DBE5D7D91}" type="slidenum">
              <a:rPr lang="en-GB" smtClean="0"/>
              <a:t>2</a:t>
            </a:fld>
            <a:endParaRPr lang="en-GB" dirty="0"/>
          </a:p>
        </p:txBody>
      </p:sp>
    </p:spTree>
    <p:extLst>
      <p:ext uri="{BB962C8B-B14F-4D97-AF65-F5344CB8AC3E}">
        <p14:creationId xmlns:p14="http://schemas.microsoft.com/office/powerpoint/2010/main" val="3950319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p:txBody>
      </p:sp>
      <p:sp>
        <p:nvSpPr>
          <p:cNvPr id="4" name="Slide Number Placeholder 3"/>
          <p:cNvSpPr>
            <a:spLocks noGrp="1"/>
          </p:cNvSpPr>
          <p:nvPr>
            <p:ph type="sldNum" sz="quarter" idx="10"/>
          </p:nvPr>
        </p:nvSpPr>
        <p:spPr/>
        <p:txBody>
          <a:bodyPr/>
          <a:lstStyle/>
          <a:p>
            <a:fld id="{46CAE6DC-EBC5-4823-BDCC-A76DBE5D7D91}" type="slidenum">
              <a:rPr lang="en-GB" smtClean="0"/>
              <a:t>3</a:t>
            </a:fld>
            <a:endParaRPr lang="en-GB" dirty="0"/>
          </a:p>
        </p:txBody>
      </p:sp>
    </p:spTree>
    <p:extLst>
      <p:ext uri="{BB962C8B-B14F-4D97-AF65-F5344CB8AC3E}">
        <p14:creationId xmlns:p14="http://schemas.microsoft.com/office/powerpoint/2010/main" val="2095121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CAE6DC-EBC5-4823-BDCC-A76DBE5D7D91}" type="slidenum">
              <a:rPr lang="en-GB" smtClean="0"/>
              <a:t>4</a:t>
            </a:fld>
            <a:endParaRPr lang="en-GB" dirty="0"/>
          </a:p>
        </p:txBody>
      </p:sp>
    </p:spTree>
    <p:extLst>
      <p:ext uri="{BB962C8B-B14F-4D97-AF65-F5344CB8AC3E}">
        <p14:creationId xmlns:p14="http://schemas.microsoft.com/office/powerpoint/2010/main" val="31289892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CAE6DC-EBC5-4823-BDCC-A76DBE5D7D91}" type="slidenum">
              <a:rPr lang="en-GB" smtClean="0"/>
              <a:t>5</a:t>
            </a:fld>
            <a:endParaRPr lang="en-GB" dirty="0"/>
          </a:p>
        </p:txBody>
      </p:sp>
    </p:spTree>
    <p:extLst>
      <p:ext uri="{BB962C8B-B14F-4D97-AF65-F5344CB8AC3E}">
        <p14:creationId xmlns:p14="http://schemas.microsoft.com/office/powerpoint/2010/main" val="568538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CAE6DC-EBC5-4823-BDCC-A76DBE5D7D91}" type="slidenum">
              <a:rPr lang="en-GB" smtClean="0"/>
              <a:t>6</a:t>
            </a:fld>
            <a:endParaRPr lang="en-GB" dirty="0"/>
          </a:p>
        </p:txBody>
      </p:sp>
    </p:spTree>
    <p:extLst>
      <p:ext uri="{BB962C8B-B14F-4D97-AF65-F5344CB8AC3E}">
        <p14:creationId xmlns:p14="http://schemas.microsoft.com/office/powerpoint/2010/main" val="174314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p:txBody>
      </p:sp>
      <p:sp>
        <p:nvSpPr>
          <p:cNvPr id="4" name="Slide Number Placeholder 3"/>
          <p:cNvSpPr>
            <a:spLocks noGrp="1"/>
          </p:cNvSpPr>
          <p:nvPr>
            <p:ph type="sldNum" sz="quarter" idx="10"/>
          </p:nvPr>
        </p:nvSpPr>
        <p:spPr/>
        <p:txBody>
          <a:bodyPr/>
          <a:lstStyle/>
          <a:p>
            <a:fld id="{46CAE6DC-EBC5-4823-BDCC-A76DBE5D7D91}" type="slidenum">
              <a:rPr lang="en-GB" smtClean="0"/>
              <a:t>7</a:t>
            </a:fld>
            <a:endParaRPr lang="en-GB" dirty="0"/>
          </a:p>
        </p:txBody>
      </p:sp>
    </p:spTree>
    <p:extLst>
      <p:ext uri="{BB962C8B-B14F-4D97-AF65-F5344CB8AC3E}">
        <p14:creationId xmlns:p14="http://schemas.microsoft.com/office/powerpoint/2010/main" val="2728254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p:txBody>
      </p:sp>
      <p:sp>
        <p:nvSpPr>
          <p:cNvPr id="4" name="Slide Number Placeholder 3"/>
          <p:cNvSpPr>
            <a:spLocks noGrp="1"/>
          </p:cNvSpPr>
          <p:nvPr>
            <p:ph type="sldNum" sz="quarter" idx="10"/>
          </p:nvPr>
        </p:nvSpPr>
        <p:spPr/>
        <p:txBody>
          <a:bodyPr/>
          <a:lstStyle/>
          <a:p>
            <a:fld id="{46CAE6DC-EBC5-4823-BDCC-A76DBE5D7D91}" type="slidenum">
              <a:rPr lang="en-GB" smtClean="0"/>
              <a:t>8</a:t>
            </a:fld>
            <a:endParaRPr lang="en-GB" dirty="0"/>
          </a:p>
        </p:txBody>
      </p:sp>
    </p:spTree>
    <p:extLst>
      <p:ext uri="{BB962C8B-B14F-4D97-AF65-F5344CB8AC3E}">
        <p14:creationId xmlns:p14="http://schemas.microsoft.com/office/powerpoint/2010/main" val="3548993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Specify who managers should seek guidance from, such as HR. </a:t>
            </a:r>
          </a:p>
          <a:p>
            <a:endParaRPr lang="en-GB" dirty="0"/>
          </a:p>
        </p:txBody>
      </p:sp>
      <p:sp>
        <p:nvSpPr>
          <p:cNvPr id="4" name="Slide Number Placeholder 3"/>
          <p:cNvSpPr>
            <a:spLocks noGrp="1"/>
          </p:cNvSpPr>
          <p:nvPr>
            <p:ph type="sldNum" sz="quarter" idx="10"/>
          </p:nvPr>
        </p:nvSpPr>
        <p:spPr/>
        <p:txBody>
          <a:bodyPr/>
          <a:lstStyle/>
          <a:p>
            <a:fld id="{46CAE6DC-EBC5-4823-BDCC-A76DBE5D7D91}" type="slidenum">
              <a:rPr lang="en-GB" smtClean="0"/>
              <a:t>9</a:t>
            </a:fld>
            <a:endParaRPr lang="en-GB" dirty="0"/>
          </a:p>
        </p:txBody>
      </p:sp>
    </p:spTree>
    <p:extLst>
      <p:ext uri="{BB962C8B-B14F-4D97-AF65-F5344CB8AC3E}">
        <p14:creationId xmlns:p14="http://schemas.microsoft.com/office/powerpoint/2010/main" val="2542062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2D6D483-6F99-4C6B-9B8B-7D149BA66790}" type="datetimeFigureOut">
              <a:rPr lang="en-GB" smtClean="0"/>
              <a:t>26/05/2021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9800BAD-9D2D-459D-8656-A40D5502623B}" type="slidenum">
              <a:rPr lang="en-GB" smtClean="0"/>
              <a:t>‹#›</a:t>
            </a:fld>
            <a:endParaRPr lang="en-GB" dirty="0"/>
          </a:p>
        </p:txBody>
      </p:sp>
      <p:pic>
        <p:nvPicPr>
          <p:cNvPr id="7" name="Picture 6" descr="C:\Users\martinab\Pictures\CIPD HR-inform_Purple logo_resized.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276184" y="6410324"/>
            <a:ext cx="1981200" cy="257175"/>
          </a:xfrm>
          <a:prstGeom prst="rect">
            <a:avLst/>
          </a:prstGeom>
          <a:noFill/>
          <a:ln>
            <a:noFill/>
          </a:ln>
        </p:spPr>
      </p:pic>
    </p:spTree>
    <p:extLst>
      <p:ext uri="{BB962C8B-B14F-4D97-AF65-F5344CB8AC3E}">
        <p14:creationId xmlns:p14="http://schemas.microsoft.com/office/powerpoint/2010/main" val="2727483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2D6D483-6F99-4C6B-9B8B-7D149BA66790}" type="datetimeFigureOut">
              <a:rPr lang="en-GB" smtClean="0"/>
              <a:t>26/05/2021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9800BAD-9D2D-459D-8656-A40D5502623B}" type="slidenum">
              <a:rPr lang="en-GB" smtClean="0"/>
              <a:t>‹#›</a:t>
            </a:fld>
            <a:endParaRPr lang="en-GB" dirty="0"/>
          </a:p>
        </p:txBody>
      </p:sp>
    </p:spTree>
    <p:extLst>
      <p:ext uri="{BB962C8B-B14F-4D97-AF65-F5344CB8AC3E}">
        <p14:creationId xmlns:p14="http://schemas.microsoft.com/office/powerpoint/2010/main" val="778036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2D6D483-6F99-4C6B-9B8B-7D149BA66790}" type="datetimeFigureOut">
              <a:rPr lang="en-GB" smtClean="0"/>
              <a:t>26/05/2021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9800BAD-9D2D-459D-8656-A40D5502623B}" type="slidenum">
              <a:rPr lang="en-GB" smtClean="0"/>
              <a:t>‹#›</a:t>
            </a:fld>
            <a:endParaRPr lang="en-GB" dirty="0"/>
          </a:p>
        </p:txBody>
      </p:sp>
    </p:spTree>
    <p:extLst>
      <p:ext uri="{BB962C8B-B14F-4D97-AF65-F5344CB8AC3E}">
        <p14:creationId xmlns:p14="http://schemas.microsoft.com/office/powerpoint/2010/main" val="1171646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2D6D483-6F99-4C6B-9B8B-7D149BA66790}" type="datetimeFigureOut">
              <a:rPr lang="en-GB" smtClean="0"/>
              <a:t>26/05/2021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9800BAD-9D2D-459D-8656-A40D5502623B}" type="slidenum">
              <a:rPr lang="en-GB" smtClean="0"/>
              <a:t>‹#›</a:t>
            </a:fld>
            <a:endParaRPr lang="en-GB" dirty="0"/>
          </a:p>
        </p:txBody>
      </p:sp>
      <p:pic>
        <p:nvPicPr>
          <p:cNvPr id="7" name="Picture 6" descr="C:\Users\martinab\Pictures\CIPD HR-inform_Purple logo_resized.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276184" y="6410324"/>
            <a:ext cx="1981200" cy="257175"/>
          </a:xfrm>
          <a:prstGeom prst="rect">
            <a:avLst/>
          </a:prstGeom>
          <a:noFill/>
          <a:ln>
            <a:noFill/>
          </a:ln>
        </p:spPr>
      </p:pic>
    </p:spTree>
    <p:extLst>
      <p:ext uri="{BB962C8B-B14F-4D97-AF65-F5344CB8AC3E}">
        <p14:creationId xmlns:p14="http://schemas.microsoft.com/office/powerpoint/2010/main" val="3037089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2D6D483-6F99-4C6B-9B8B-7D149BA66790}" type="datetimeFigureOut">
              <a:rPr lang="en-GB" smtClean="0"/>
              <a:t>26/05/2021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9800BAD-9D2D-459D-8656-A40D5502623B}" type="slidenum">
              <a:rPr lang="en-GB" smtClean="0"/>
              <a:t>‹#›</a:t>
            </a:fld>
            <a:endParaRPr lang="en-GB" dirty="0"/>
          </a:p>
        </p:txBody>
      </p:sp>
      <p:pic>
        <p:nvPicPr>
          <p:cNvPr id="7" name="Picture 6" descr="C:\Users\martinab\Pictures\CIPD HR-inform_Purple logo_resized.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276184" y="6410324"/>
            <a:ext cx="1981200" cy="257175"/>
          </a:xfrm>
          <a:prstGeom prst="rect">
            <a:avLst/>
          </a:prstGeom>
          <a:noFill/>
          <a:ln>
            <a:noFill/>
          </a:ln>
        </p:spPr>
      </p:pic>
    </p:spTree>
    <p:extLst>
      <p:ext uri="{BB962C8B-B14F-4D97-AF65-F5344CB8AC3E}">
        <p14:creationId xmlns:p14="http://schemas.microsoft.com/office/powerpoint/2010/main" val="3452226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2D6D483-6F99-4C6B-9B8B-7D149BA66790}" type="datetimeFigureOut">
              <a:rPr lang="en-GB" smtClean="0"/>
              <a:t>26/05/2021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9800BAD-9D2D-459D-8656-A40D5502623B}" type="slidenum">
              <a:rPr lang="en-GB" smtClean="0"/>
              <a:t>‹#›</a:t>
            </a:fld>
            <a:endParaRPr lang="en-GB" dirty="0"/>
          </a:p>
        </p:txBody>
      </p:sp>
    </p:spTree>
    <p:extLst>
      <p:ext uri="{BB962C8B-B14F-4D97-AF65-F5344CB8AC3E}">
        <p14:creationId xmlns:p14="http://schemas.microsoft.com/office/powerpoint/2010/main" val="3918348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2D6D483-6F99-4C6B-9B8B-7D149BA66790}" type="datetimeFigureOut">
              <a:rPr lang="en-GB" smtClean="0"/>
              <a:t>26/05/2021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9800BAD-9D2D-459D-8656-A40D5502623B}" type="slidenum">
              <a:rPr lang="en-GB" smtClean="0"/>
              <a:t>‹#›</a:t>
            </a:fld>
            <a:endParaRPr lang="en-GB" dirty="0"/>
          </a:p>
        </p:txBody>
      </p:sp>
    </p:spTree>
    <p:extLst>
      <p:ext uri="{BB962C8B-B14F-4D97-AF65-F5344CB8AC3E}">
        <p14:creationId xmlns:p14="http://schemas.microsoft.com/office/powerpoint/2010/main" val="2177626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2D6D483-6F99-4C6B-9B8B-7D149BA66790}" type="datetimeFigureOut">
              <a:rPr lang="en-GB" smtClean="0"/>
              <a:t>26/05/2021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9800BAD-9D2D-459D-8656-A40D5502623B}" type="slidenum">
              <a:rPr lang="en-GB" smtClean="0"/>
              <a:t>‹#›</a:t>
            </a:fld>
            <a:endParaRPr lang="en-GB" dirty="0"/>
          </a:p>
        </p:txBody>
      </p:sp>
    </p:spTree>
    <p:extLst>
      <p:ext uri="{BB962C8B-B14F-4D97-AF65-F5344CB8AC3E}">
        <p14:creationId xmlns:p14="http://schemas.microsoft.com/office/powerpoint/2010/main" val="917391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D6D483-6F99-4C6B-9B8B-7D149BA66790}" type="datetimeFigureOut">
              <a:rPr lang="en-GB" smtClean="0"/>
              <a:t>26/05/2021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9800BAD-9D2D-459D-8656-A40D5502623B}" type="slidenum">
              <a:rPr lang="en-GB" smtClean="0"/>
              <a:t>‹#›</a:t>
            </a:fld>
            <a:endParaRPr lang="en-GB" dirty="0"/>
          </a:p>
        </p:txBody>
      </p:sp>
    </p:spTree>
    <p:extLst>
      <p:ext uri="{BB962C8B-B14F-4D97-AF65-F5344CB8AC3E}">
        <p14:creationId xmlns:p14="http://schemas.microsoft.com/office/powerpoint/2010/main" val="668361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2D6D483-6F99-4C6B-9B8B-7D149BA66790}" type="datetimeFigureOut">
              <a:rPr lang="en-GB" smtClean="0"/>
              <a:t>26/05/2021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9800BAD-9D2D-459D-8656-A40D5502623B}" type="slidenum">
              <a:rPr lang="en-GB" smtClean="0"/>
              <a:t>‹#›</a:t>
            </a:fld>
            <a:endParaRPr lang="en-GB" dirty="0"/>
          </a:p>
        </p:txBody>
      </p:sp>
    </p:spTree>
    <p:extLst>
      <p:ext uri="{BB962C8B-B14F-4D97-AF65-F5344CB8AC3E}">
        <p14:creationId xmlns:p14="http://schemas.microsoft.com/office/powerpoint/2010/main" val="3208975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2D6D483-6F99-4C6B-9B8B-7D149BA66790}" type="datetimeFigureOut">
              <a:rPr lang="en-GB" smtClean="0"/>
              <a:t>26/05/2021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9800BAD-9D2D-459D-8656-A40D5502623B}" type="slidenum">
              <a:rPr lang="en-GB" smtClean="0"/>
              <a:t>‹#›</a:t>
            </a:fld>
            <a:endParaRPr lang="en-GB" dirty="0"/>
          </a:p>
        </p:txBody>
      </p:sp>
    </p:spTree>
    <p:extLst>
      <p:ext uri="{BB962C8B-B14F-4D97-AF65-F5344CB8AC3E}">
        <p14:creationId xmlns:p14="http://schemas.microsoft.com/office/powerpoint/2010/main" val="2099487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D6D483-6F99-4C6B-9B8B-7D149BA66790}" type="datetimeFigureOut">
              <a:rPr lang="en-GB" smtClean="0"/>
              <a:t>26/05/2021</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00BAD-9D2D-459D-8656-A40D5502623B}" type="slidenum">
              <a:rPr lang="en-GB" smtClean="0"/>
              <a:t>‹#›</a:t>
            </a:fld>
            <a:endParaRPr lang="en-GB" dirty="0"/>
          </a:p>
        </p:txBody>
      </p:sp>
    </p:spTree>
    <p:extLst>
      <p:ext uri="{BB962C8B-B14F-4D97-AF65-F5344CB8AC3E}">
        <p14:creationId xmlns:p14="http://schemas.microsoft.com/office/powerpoint/2010/main" val="3027105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Managing probationary periods </a:t>
            </a:r>
          </a:p>
        </p:txBody>
      </p:sp>
      <p:sp>
        <p:nvSpPr>
          <p:cNvPr id="3" name="Subtitle 2"/>
          <p:cNvSpPr>
            <a:spLocks noGrp="1"/>
          </p:cNvSpPr>
          <p:nvPr>
            <p:ph type="subTitle" idx="1"/>
          </p:nvPr>
        </p:nvSpPr>
        <p:spPr/>
        <p:txBody>
          <a:bodyPr/>
          <a:lstStyle/>
          <a:p>
            <a:r>
              <a:rPr lang="en-GB" dirty="0"/>
              <a:t>Training presentation</a:t>
            </a:r>
          </a:p>
        </p:txBody>
      </p:sp>
    </p:spTree>
    <p:extLst>
      <p:ext uri="{BB962C8B-B14F-4D97-AF65-F5344CB8AC3E}">
        <p14:creationId xmlns:p14="http://schemas.microsoft.com/office/powerpoint/2010/main" val="2817649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Probationary review meetings</a:t>
            </a:r>
          </a:p>
        </p:txBody>
      </p:sp>
      <p:sp>
        <p:nvSpPr>
          <p:cNvPr id="3" name="Content Placeholder 2"/>
          <p:cNvSpPr>
            <a:spLocks noGrp="1"/>
          </p:cNvSpPr>
          <p:nvPr>
            <p:ph idx="1"/>
          </p:nvPr>
        </p:nvSpPr>
        <p:spPr>
          <a:xfrm>
            <a:off x="838200" y="1690688"/>
            <a:ext cx="10515600" cy="4717440"/>
          </a:xfrm>
        </p:spPr>
        <p:txBody>
          <a:bodyPr>
            <a:normAutofit fontScale="92500" lnSpcReduction="10000"/>
          </a:bodyPr>
          <a:lstStyle/>
          <a:p>
            <a:pPr marL="0" indent="0">
              <a:buNone/>
            </a:pPr>
            <a:r>
              <a:rPr lang="en-GB" dirty="0"/>
              <a:t>At the end of the probationary period, a formal end of probation meeting will be held. </a:t>
            </a:r>
          </a:p>
          <a:p>
            <a:pPr marL="0" indent="0">
              <a:buNone/>
            </a:pPr>
            <a:endParaRPr lang="en-GB" dirty="0"/>
          </a:p>
          <a:p>
            <a:pPr marL="0" indent="0">
              <a:buNone/>
            </a:pPr>
            <a:r>
              <a:rPr lang="en-GB" dirty="0"/>
              <a:t>[Optional] This will often include a representative from HR to advise on process. </a:t>
            </a:r>
          </a:p>
          <a:p>
            <a:pPr marL="0" indent="0">
              <a:buNone/>
            </a:pPr>
            <a:endParaRPr lang="en-GB" dirty="0"/>
          </a:p>
          <a:p>
            <a:pPr marL="0" indent="0">
              <a:buNone/>
            </a:pPr>
            <a:r>
              <a:rPr lang="en-GB" dirty="0"/>
              <a:t>The meeting should be arranged just before the date at which probation is due to end - not after that. </a:t>
            </a:r>
          </a:p>
          <a:p>
            <a:pPr marL="0" indent="0">
              <a:buNone/>
            </a:pPr>
            <a:endParaRPr lang="en-GB" dirty="0"/>
          </a:p>
          <a:p>
            <a:pPr marL="0" indent="0">
              <a:buNone/>
            </a:pPr>
            <a:r>
              <a:rPr lang="en-GB" dirty="0"/>
              <a:t>Employees should be formally invited to end of probationary period review meetings with the purpose of the meeting and the possible outcomes of the meeting clearly outlined.</a:t>
            </a:r>
          </a:p>
        </p:txBody>
      </p:sp>
    </p:spTree>
    <p:extLst>
      <p:ext uri="{BB962C8B-B14F-4D97-AF65-F5344CB8AC3E}">
        <p14:creationId xmlns:p14="http://schemas.microsoft.com/office/powerpoint/2010/main" val="3575293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Potential outcome of final meeting </a:t>
            </a:r>
          </a:p>
        </p:txBody>
      </p:sp>
      <p:sp>
        <p:nvSpPr>
          <p:cNvPr id="3" name="Content Placeholder 2"/>
          <p:cNvSpPr>
            <a:spLocks noGrp="1"/>
          </p:cNvSpPr>
          <p:nvPr>
            <p:ph idx="1"/>
          </p:nvPr>
        </p:nvSpPr>
        <p:spPr>
          <a:xfrm>
            <a:off x="838200" y="1690688"/>
            <a:ext cx="10515600" cy="4717440"/>
          </a:xfrm>
        </p:spPr>
        <p:txBody>
          <a:bodyPr>
            <a:normAutofit/>
          </a:bodyPr>
          <a:lstStyle/>
          <a:p>
            <a:pPr marL="0" indent="0">
              <a:buNone/>
            </a:pPr>
            <a:r>
              <a:rPr lang="en-GB" dirty="0"/>
              <a:t>The outcome of the probationary review meeting will be formally recorded and kept on file. </a:t>
            </a:r>
          </a:p>
          <a:p>
            <a:pPr marL="0" indent="0">
              <a:buNone/>
            </a:pPr>
            <a:endParaRPr lang="en-GB" dirty="0"/>
          </a:p>
          <a:p>
            <a:pPr marL="0" indent="0">
              <a:buNone/>
            </a:pPr>
            <a:r>
              <a:rPr lang="en-GB" dirty="0"/>
              <a:t>The possible outcomes of the review meeting are:</a:t>
            </a:r>
          </a:p>
          <a:p>
            <a:r>
              <a:rPr lang="en-GB" dirty="0"/>
              <a:t>confirmation that the probationary period has been successful</a:t>
            </a:r>
          </a:p>
          <a:p>
            <a:r>
              <a:rPr lang="en-GB" dirty="0"/>
              <a:t>extension of the probationary period and provision of further support as necessary</a:t>
            </a:r>
          </a:p>
          <a:p>
            <a:r>
              <a:rPr lang="en-GB" dirty="0"/>
              <a:t>confirmation that the probationary period has been unsuccessful and that employment will be terminated.</a:t>
            </a:r>
          </a:p>
        </p:txBody>
      </p:sp>
    </p:spTree>
    <p:extLst>
      <p:ext uri="{BB962C8B-B14F-4D97-AF65-F5344CB8AC3E}">
        <p14:creationId xmlns:p14="http://schemas.microsoft.com/office/powerpoint/2010/main" val="2023351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Successful probationary period </a:t>
            </a:r>
          </a:p>
        </p:txBody>
      </p:sp>
      <p:sp>
        <p:nvSpPr>
          <p:cNvPr id="3" name="Content Placeholder 2"/>
          <p:cNvSpPr>
            <a:spLocks noGrp="1"/>
          </p:cNvSpPr>
          <p:nvPr>
            <p:ph idx="1"/>
          </p:nvPr>
        </p:nvSpPr>
        <p:spPr>
          <a:xfrm>
            <a:off x="838200" y="1690688"/>
            <a:ext cx="10515600" cy="4717440"/>
          </a:xfrm>
        </p:spPr>
        <p:txBody>
          <a:bodyPr>
            <a:normAutofit/>
          </a:bodyPr>
          <a:lstStyle/>
          <a:p>
            <a:pPr marL="0" indent="0">
              <a:buNone/>
            </a:pPr>
            <a:r>
              <a:rPr lang="en-GB" dirty="0"/>
              <a:t>If the organisation is satisfied that the probationary period has been successful this should be conveyed to the individual at the meeting and confirmed in writing. </a:t>
            </a:r>
          </a:p>
          <a:p>
            <a:pPr marL="0" indent="0">
              <a:buNone/>
            </a:pPr>
            <a:endParaRPr lang="en-GB" dirty="0"/>
          </a:p>
        </p:txBody>
      </p:sp>
    </p:spTree>
    <p:extLst>
      <p:ext uri="{BB962C8B-B14F-4D97-AF65-F5344CB8AC3E}">
        <p14:creationId xmlns:p14="http://schemas.microsoft.com/office/powerpoint/2010/main" val="740078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Extending a probationary period </a:t>
            </a:r>
          </a:p>
        </p:txBody>
      </p:sp>
      <p:sp>
        <p:nvSpPr>
          <p:cNvPr id="3" name="Content Placeholder 2"/>
          <p:cNvSpPr>
            <a:spLocks noGrp="1"/>
          </p:cNvSpPr>
          <p:nvPr>
            <p:ph idx="1"/>
          </p:nvPr>
        </p:nvSpPr>
        <p:spPr>
          <a:xfrm>
            <a:off x="838200" y="1690688"/>
            <a:ext cx="10515600" cy="4717440"/>
          </a:xfrm>
        </p:spPr>
        <p:txBody>
          <a:bodyPr>
            <a:normAutofit/>
          </a:bodyPr>
          <a:lstStyle/>
          <a:p>
            <a:pPr marL="0" indent="0">
              <a:buNone/>
            </a:pPr>
            <a:r>
              <a:rPr lang="en-GB" dirty="0"/>
              <a:t>If there are still concerns about suitability for the role, but it is believed that with further time and support these concerns can be addressed, consideration should be given to extending the probationary period.</a:t>
            </a:r>
          </a:p>
          <a:p>
            <a:pPr marL="0" indent="0">
              <a:buNone/>
            </a:pPr>
            <a:endParaRPr lang="en-GB" dirty="0"/>
          </a:p>
          <a:p>
            <a:pPr marL="0" indent="0">
              <a:buNone/>
            </a:pPr>
            <a:r>
              <a:rPr lang="en-GB" dirty="0"/>
              <a:t>How long probation is extended for will depend on what the concerns are and the availability of support. It is recommended that this is no less than one month and not more than three months. </a:t>
            </a:r>
          </a:p>
          <a:p>
            <a:pPr marL="0" indent="0">
              <a:buNone/>
            </a:pPr>
            <a:endParaRPr lang="en-GB" dirty="0"/>
          </a:p>
          <a:p>
            <a:pPr marL="0" indent="0">
              <a:buNone/>
            </a:pPr>
            <a:r>
              <a:rPr lang="en-GB" dirty="0"/>
              <a:t>Expectations of the employee during this extension and the support to be provided should be clearly outlined at this point.</a:t>
            </a:r>
          </a:p>
          <a:p>
            <a:pPr marL="0" indent="0">
              <a:buNone/>
            </a:pPr>
            <a:endParaRPr lang="en-GB" dirty="0"/>
          </a:p>
        </p:txBody>
      </p:sp>
    </p:spTree>
    <p:extLst>
      <p:ext uri="{BB962C8B-B14F-4D97-AF65-F5344CB8AC3E}">
        <p14:creationId xmlns:p14="http://schemas.microsoft.com/office/powerpoint/2010/main" val="1435284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Extending a probationary period </a:t>
            </a:r>
          </a:p>
        </p:txBody>
      </p:sp>
      <p:sp>
        <p:nvSpPr>
          <p:cNvPr id="3" name="Content Placeholder 2"/>
          <p:cNvSpPr>
            <a:spLocks noGrp="1"/>
          </p:cNvSpPr>
          <p:nvPr>
            <p:ph idx="1"/>
          </p:nvPr>
        </p:nvSpPr>
        <p:spPr>
          <a:xfrm>
            <a:off x="838200" y="1690688"/>
            <a:ext cx="10515600" cy="4717440"/>
          </a:xfrm>
        </p:spPr>
        <p:txBody>
          <a:bodyPr>
            <a:normAutofit/>
          </a:bodyPr>
          <a:lstStyle/>
          <a:p>
            <a:pPr marL="0" indent="0">
              <a:buNone/>
            </a:pPr>
            <a:r>
              <a:rPr lang="en-GB" dirty="0"/>
              <a:t>If following the extension of probation the employee is still not meeting the standards or performance required despite the support provided a meeting should be convened to discuss termination of employment.</a:t>
            </a:r>
          </a:p>
          <a:p>
            <a:pPr marL="0" indent="0">
              <a:buNone/>
            </a:pPr>
            <a:endParaRPr lang="en-GB" dirty="0"/>
          </a:p>
          <a:p>
            <a:pPr marL="0" indent="0">
              <a:buNone/>
            </a:pPr>
            <a:r>
              <a:rPr lang="en-GB" dirty="0"/>
              <a:t> This meeting should be formally convened and notes of the meeting kept with the individual being given the opportunity to state their position in relation to their performance. </a:t>
            </a:r>
          </a:p>
          <a:p>
            <a:pPr marL="0" indent="0">
              <a:buNone/>
            </a:pPr>
            <a:endParaRPr lang="en-GB" dirty="0"/>
          </a:p>
          <a:p>
            <a:pPr marL="0" indent="0">
              <a:buNone/>
            </a:pPr>
            <a:r>
              <a:rPr lang="en-GB" dirty="0"/>
              <a:t>It may be appropriate for HR to attend the meeting to support the process and to ensure a record is kept.</a:t>
            </a:r>
          </a:p>
        </p:txBody>
      </p:sp>
    </p:spTree>
    <p:extLst>
      <p:ext uri="{BB962C8B-B14F-4D97-AF65-F5344CB8AC3E}">
        <p14:creationId xmlns:p14="http://schemas.microsoft.com/office/powerpoint/2010/main" val="1448272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Unsuccessful probationary period </a:t>
            </a:r>
          </a:p>
        </p:txBody>
      </p:sp>
      <p:sp>
        <p:nvSpPr>
          <p:cNvPr id="3" name="Content Placeholder 2"/>
          <p:cNvSpPr>
            <a:spLocks noGrp="1"/>
          </p:cNvSpPr>
          <p:nvPr>
            <p:ph idx="1"/>
          </p:nvPr>
        </p:nvSpPr>
        <p:spPr>
          <a:xfrm>
            <a:off x="838200" y="1690688"/>
            <a:ext cx="10515600" cy="4717440"/>
          </a:xfrm>
        </p:spPr>
        <p:txBody>
          <a:bodyPr>
            <a:normAutofit/>
          </a:bodyPr>
          <a:lstStyle/>
          <a:p>
            <a:pPr marL="0" indent="0">
              <a:buNone/>
            </a:pPr>
            <a:r>
              <a:rPr lang="en-GB" dirty="0"/>
              <a:t>If the employee has not met the required standards of performance, despite the support they have been given or offered during their probationary period, a decision can be taken to terminate the probationary period at this stage and notice given that their employment with the organisation will end.</a:t>
            </a:r>
          </a:p>
        </p:txBody>
      </p:sp>
    </p:spTree>
    <p:extLst>
      <p:ext uri="{BB962C8B-B14F-4D97-AF65-F5344CB8AC3E}">
        <p14:creationId xmlns:p14="http://schemas.microsoft.com/office/powerpoint/2010/main" val="29091753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Going forward… </a:t>
            </a:r>
          </a:p>
        </p:txBody>
      </p:sp>
      <p:sp>
        <p:nvSpPr>
          <p:cNvPr id="3" name="Content Placeholder 2"/>
          <p:cNvSpPr>
            <a:spLocks noGrp="1"/>
          </p:cNvSpPr>
          <p:nvPr>
            <p:ph idx="1"/>
          </p:nvPr>
        </p:nvSpPr>
        <p:spPr>
          <a:xfrm>
            <a:off x="838200" y="1690688"/>
            <a:ext cx="10515600" cy="4717440"/>
          </a:xfrm>
        </p:spPr>
        <p:txBody>
          <a:bodyPr>
            <a:normAutofit/>
          </a:bodyPr>
          <a:lstStyle/>
          <a:p>
            <a:pPr marL="0" indent="0">
              <a:buNone/>
            </a:pPr>
            <a:r>
              <a:rPr lang="en-GB" dirty="0"/>
              <a:t>Once a new employee has completed their probation, their line manager still needs to maintain focus on their performance and their learning and development. </a:t>
            </a:r>
          </a:p>
          <a:p>
            <a:pPr marL="0" indent="0">
              <a:buNone/>
            </a:pPr>
            <a:endParaRPr lang="en-GB" dirty="0"/>
          </a:p>
          <a:p>
            <a:pPr marL="0" indent="0">
              <a:buNone/>
            </a:pPr>
            <a:r>
              <a:rPr lang="en-GB" dirty="0"/>
              <a:t>The new employee will by now be capable and competent to carry out the role and it is important that they are set clear objectives at this stage.</a:t>
            </a:r>
          </a:p>
        </p:txBody>
      </p:sp>
    </p:spTree>
    <p:extLst>
      <p:ext uri="{BB962C8B-B14F-4D97-AF65-F5344CB8AC3E}">
        <p14:creationId xmlns:p14="http://schemas.microsoft.com/office/powerpoint/2010/main" val="3414897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points:</a:t>
            </a:r>
          </a:p>
        </p:txBody>
      </p:sp>
      <p:sp>
        <p:nvSpPr>
          <p:cNvPr id="3" name="Content Placeholder 2"/>
          <p:cNvSpPr>
            <a:spLocks noGrp="1"/>
          </p:cNvSpPr>
          <p:nvPr>
            <p:ph idx="1"/>
          </p:nvPr>
        </p:nvSpPr>
        <p:spPr/>
        <p:txBody>
          <a:bodyPr>
            <a:normAutofit lnSpcReduction="10000"/>
          </a:bodyPr>
          <a:lstStyle/>
          <a:p>
            <a:r>
              <a:rPr lang="en-GB" dirty="0"/>
              <a:t>Probationary periods are an effective way of assessing a new employee’s suitability for a role </a:t>
            </a:r>
          </a:p>
          <a:p>
            <a:endParaRPr lang="en-GB" dirty="0"/>
          </a:p>
          <a:p>
            <a:r>
              <a:rPr lang="en-GB" dirty="0"/>
              <a:t>They should only last [insert amount]</a:t>
            </a:r>
          </a:p>
          <a:p>
            <a:endParaRPr lang="en-GB" dirty="0"/>
          </a:p>
          <a:p>
            <a:r>
              <a:rPr lang="en-GB" dirty="0"/>
              <a:t>Managers should carefully set parameters for what they expect the employee to achieve, and when. </a:t>
            </a:r>
          </a:p>
          <a:p>
            <a:endParaRPr lang="en-GB" dirty="0"/>
          </a:p>
          <a:p>
            <a:r>
              <a:rPr lang="en-GB" dirty="0"/>
              <a:t>Periods can be extended if necessary but should last no longer than six months in total. </a:t>
            </a:r>
          </a:p>
        </p:txBody>
      </p:sp>
    </p:spTree>
    <p:extLst>
      <p:ext uri="{BB962C8B-B14F-4D97-AF65-F5344CB8AC3E}">
        <p14:creationId xmlns:p14="http://schemas.microsoft.com/office/powerpoint/2010/main" val="3660952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Managing probationary periods </a:t>
            </a:r>
          </a:p>
        </p:txBody>
      </p:sp>
      <p:sp>
        <p:nvSpPr>
          <p:cNvPr id="3" name="Subtitle 2"/>
          <p:cNvSpPr>
            <a:spLocks noGrp="1"/>
          </p:cNvSpPr>
          <p:nvPr>
            <p:ph type="subTitle" idx="1"/>
          </p:nvPr>
        </p:nvSpPr>
        <p:spPr/>
        <p:txBody>
          <a:bodyPr/>
          <a:lstStyle/>
          <a:p>
            <a:r>
              <a:rPr lang="en-GB" i="1" dirty="0"/>
              <a:t>[Insert date]</a:t>
            </a:r>
          </a:p>
          <a:p>
            <a:endParaRPr lang="en-GB" i="1" dirty="0"/>
          </a:p>
          <a:p>
            <a:r>
              <a:rPr lang="en-GB" i="1" dirty="0"/>
              <a:t>[Insert speaker name, insert speaker job title]</a:t>
            </a:r>
          </a:p>
        </p:txBody>
      </p:sp>
    </p:spTree>
    <p:extLst>
      <p:ext uri="{BB962C8B-B14F-4D97-AF65-F5344CB8AC3E}">
        <p14:creationId xmlns:p14="http://schemas.microsoft.com/office/powerpoint/2010/main" val="2682667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Training objectives</a:t>
            </a:r>
          </a:p>
        </p:txBody>
      </p:sp>
      <p:sp>
        <p:nvSpPr>
          <p:cNvPr id="3" name="Content Placeholder 2"/>
          <p:cNvSpPr>
            <a:spLocks noGrp="1"/>
          </p:cNvSpPr>
          <p:nvPr>
            <p:ph idx="1"/>
          </p:nvPr>
        </p:nvSpPr>
        <p:spPr>
          <a:xfrm>
            <a:off x="838200" y="1690687"/>
            <a:ext cx="10515600" cy="4486275"/>
          </a:xfrm>
        </p:spPr>
        <p:txBody>
          <a:bodyPr>
            <a:normAutofit/>
          </a:bodyPr>
          <a:lstStyle/>
          <a:p>
            <a:pPr marL="0" indent="0">
              <a:buNone/>
            </a:pPr>
            <a:r>
              <a:rPr lang="en-GB" dirty="0"/>
              <a:t>This presentation is designed to:</a:t>
            </a:r>
          </a:p>
          <a:p>
            <a:r>
              <a:rPr lang="en-GB" dirty="0"/>
              <a:t>outline why probations are important </a:t>
            </a:r>
          </a:p>
          <a:p>
            <a:r>
              <a:rPr lang="en-GB" dirty="0"/>
              <a:t>outline how to make probations meaningful </a:t>
            </a:r>
          </a:p>
          <a:p>
            <a:r>
              <a:rPr lang="en-GB" dirty="0"/>
              <a:t>outline importance of probationary review meetings </a:t>
            </a:r>
          </a:p>
          <a:p>
            <a:r>
              <a:rPr lang="en-GB" dirty="0"/>
              <a:t>inform upon the procedure for a successful, extended and failed probation</a:t>
            </a:r>
          </a:p>
        </p:txBody>
      </p:sp>
    </p:spTree>
    <p:extLst>
      <p:ext uri="{BB962C8B-B14F-4D97-AF65-F5344CB8AC3E}">
        <p14:creationId xmlns:p14="http://schemas.microsoft.com/office/powerpoint/2010/main" val="690271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probations are important </a:t>
            </a:r>
          </a:p>
        </p:txBody>
      </p:sp>
      <p:sp>
        <p:nvSpPr>
          <p:cNvPr id="3" name="Content Placeholder 2"/>
          <p:cNvSpPr>
            <a:spLocks noGrp="1"/>
          </p:cNvSpPr>
          <p:nvPr>
            <p:ph idx="1"/>
          </p:nvPr>
        </p:nvSpPr>
        <p:spPr>
          <a:xfrm>
            <a:off x="838200" y="1690688"/>
            <a:ext cx="10515600" cy="4717440"/>
          </a:xfrm>
        </p:spPr>
        <p:txBody>
          <a:bodyPr>
            <a:normAutofit/>
          </a:bodyPr>
          <a:lstStyle/>
          <a:p>
            <a:pPr marL="0" indent="0">
              <a:buNone/>
            </a:pPr>
            <a:r>
              <a:rPr lang="en-GB" dirty="0"/>
              <a:t>The reason to have a probation period is twofold. </a:t>
            </a:r>
          </a:p>
          <a:p>
            <a:pPr marL="0" indent="0">
              <a:buNone/>
            </a:pPr>
            <a:endParaRPr lang="en-GB" dirty="0"/>
          </a:p>
          <a:p>
            <a:pPr marL="0" indent="0">
              <a:buNone/>
            </a:pPr>
            <a:r>
              <a:rPr lang="en-GB" dirty="0"/>
              <a:t>It allows a period of time for us to determine whether the individual is right for the role. </a:t>
            </a:r>
          </a:p>
          <a:p>
            <a:pPr marL="0" indent="0">
              <a:buNone/>
            </a:pPr>
            <a:endParaRPr lang="en-GB" dirty="0"/>
          </a:p>
          <a:p>
            <a:pPr marL="0" indent="0">
              <a:buNone/>
            </a:pPr>
            <a:r>
              <a:rPr lang="en-GB" dirty="0"/>
              <a:t>It focuses attention on ensuring the new employee has the training, support and guidance they need to perform in the role. </a:t>
            </a:r>
          </a:p>
        </p:txBody>
      </p:sp>
    </p:spTree>
    <p:extLst>
      <p:ext uri="{BB962C8B-B14F-4D97-AF65-F5344CB8AC3E}">
        <p14:creationId xmlns:p14="http://schemas.microsoft.com/office/powerpoint/2010/main" val="3725985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a probationary period? </a:t>
            </a:r>
          </a:p>
        </p:txBody>
      </p:sp>
      <p:sp>
        <p:nvSpPr>
          <p:cNvPr id="3" name="Content Placeholder 2"/>
          <p:cNvSpPr>
            <a:spLocks noGrp="1"/>
          </p:cNvSpPr>
          <p:nvPr>
            <p:ph idx="1"/>
          </p:nvPr>
        </p:nvSpPr>
        <p:spPr>
          <a:xfrm>
            <a:off x="838200" y="1690688"/>
            <a:ext cx="10515600" cy="4717440"/>
          </a:xfrm>
        </p:spPr>
        <p:txBody>
          <a:bodyPr>
            <a:normAutofit/>
          </a:bodyPr>
          <a:lstStyle/>
          <a:p>
            <a:pPr marL="0" indent="0">
              <a:buNone/>
            </a:pPr>
            <a:r>
              <a:rPr lang="en-GB" dirty="0"/>
              <a:t>A period of time in which we can assess the suitability of a new member of staff for a role. During this time, employees may be dismissed with less procedural requirements. </a:t>
            </a:r>
          </a:p>
          <a:p>
            <a:pPr marL="0" indent="0">
              <a:buNone/>
            </a:pPr>
            <a:endParaRPr lang="en-GB" dirty="0"/>
          </a:p>
          <a:p>
            <a:pPr marL="0" indent="0">
              <a:buNone/>
            </a:pPr>
            <a:r>
              <a:rPr lang="en-GB" dirty="0"/>
              <a:t>We will set certain targets for an employee to meet in order to be confirmed in their role. </a:t>
            </a:r>
          </a:p>
          <a:p>
            <a:pPr marL="0" indent="0">
              <a:buNone/>
            </a:pPr>
            <a:endParaRPr lang="en-GB" dirty="0"/>
          </a:p>
          <a:p>
            <a:pPr marL="0" indent="0">
              <a:buNone/>
            </a:pPr>
            <a:r>
              <a:rPr lang="en-GB" dirty="0"/>
              <a:t>Generally, probationary periods will last [insert amount </a:t>
            </a:r>
            <a:r>
              <a:rPr lang="en-GB" dirty="0" err="1"/>
              <a:t>eg</a:t>
            </a:r>
            <a:r>
              <a:rPr lang="en-GB" dirty="0"/>
              <a:t> 3 months]. </a:t>
            </a:r>
          </a:p>
        </p:txBody>
      </p:sp>
    </p:spTree>
    <p:extLst>
      <p:ext uri="{BB962C8B-B14F-4D97-AF65-F5344CB8AC3E}">
        <p14:creationId xmlns:p14="http://schemas.microsoft.com/office/powerpoint/2010/main" val="3852785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probations are important </a:t>
            </a:r>
          </a:p>
        </p:txBody>
      </p:sp>
      <p:sp>
        <p:nvSpPr>
          <p:cNvPr id="3" name="Content Placeholder 2"/>
          <p:cNvSpPr>
            <a:spLocks noGrp="1"/>
          </p:cNvSpPr>
          <p:nvPr>
            <p:ph idx="1"/>
          </p:nvPr>
        </p:nvSpPr>
        <p:spPr>
          <a:xfrm>
            <a:off x="838200" y="1690688"/>
            <a:ext cx="10515600" cy="4717440"/>
          </a:xfrm>
        </p:spPr>
        <p:txBody>
          <a:bodyPr>
            <a:normAutofit/>
          </a:bodyPr>
          <a:lstStyle/>
          <a:p>
            <a:pPr marL="0" indent="0">
              <a:buNone/>
            </a:pPr>
            <a:r>
              <a:rPr lang="en-GB" dirty="0"/>
              <a:t>The first few months in a role are crucial to the long term performance of an individual. </a:t>
            </a:r>
          </a:p>
          <a:p>
            <a:pPr marL="0" indent="0">
              <a:buNone/>
            </a:pPr>
            <a:endParaRPr lang="en-GB" dirty="0"/>
          </a:p>
          <a:p>
            <a:pPr marL="0" indent="0">
              <a:buNone/>
            </a:pPr>
            <a:r>
              <a:rPr lang="en-GB" dirty="0"/>
              <a:t>This is the time when the underpinning knowledge required to do the role needs to be attained and where bad habits can develop if proper guidance is not provide</a:t>
            </a:r>
          </a:p>
          <a:p>
            <a:pPr marL="0" indent="0">
              <a:buNone/>
            </a:pPr>
            <a:endParaRPr lang="en-GB" dirty="0"/>
          </a:p>
        </p:txBody>
      </p:sp>
    </p:spTree>
    <p:extLst>
      <p:ext uri="{BB962C8B-B14F-4D97-AF65-F5344CB8AC3E}">
        <p14:creationId xmlns:p14="http://schemas.microsoft.com/office/powerpoint/2010/main" val="4172394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Making probation meaningful </a:t>
            </a:r>
          </a:p>
        </p:txBody>
      </p:sp>
      <p:sp>
        <p:nvSpPr>
          <p:cNvPr id="3" name="Content Placeholder 2"/>
          <p:cNvSpPr>
            <a:spLocks noGrp="1"/>
          </p:cNvSpPr>
          <p:nvPr>
            <p:ph idx="1"/>
          </p:nvPr>
        </p:nvSpPr>
        <p:spPr>
          <a:xfrm>
            <a:off x="838200" y="1690688"/>
            <a:ext cx="10515600" cy="4717440"/>
          </a:xfrm>
        </p:spPr>
        <p:txBody>
          <a:bodyPr>
            <a:normAutofit/>
          </a:bodyPr>
          <a:lstStyle/>
          <a:p>
            <a:pPr marL="0" indent="0">
              <a:buNone/>
            </a:pPr>
            <a:r>
              <a:rPr lang="en-GB" dirty="0"/>
              <a:t>It will be made clear when an offer of employment is made that the role is subject to probation, and the length of the probationary period.</a:t>
            </a:r>
          </a:p>
          <a:p>
            <a:pPr marL="0" indent="0">
              <a:buNone/>
            </a:pPr>
            <a:endParaRPr lang="en-GB" dirty="0"/>
          </a:p>
          <a:p>
            <a:pPr marL="0" indent="0">
              <a:buNone/>
            </a:pPr>
            <a:r>
              <a:rPr lang="en-GB" dirty="0"/>
              <a:t>This will also be confirmed in the written offer of employment and outlined in the statement of written particulars of employment. </a:t>
            </a:r>
          </a:p>
          <a:p>
            <a:pPr marL="0" indent="0">
              <a:buNone/>
            </a:pPr>
            <a:endParaRPr lang="en-GB" dirty="0"/>
          </a:p>
          <a:p>
            <a:pPr marL="0" indent="0">
              <a:buNone/>
            </a:pPr>
            <a:r>
              <a:rPr lang="en-GB" dirty="0"/>
              <a:t>As part of the induction process probation will be explained to the new employee. This includes explaining how probation will be monitored, what meetings will take place and expectations of the new employee during their probationary period.</a:t>
            </a:r>
          </a:p>
        </p:txBody>
      </p:sp>
    </p:spTree>
    <p:extLst>
      <p:ext uri="{BB962C8B-B14F-4D97-AF65-F5344CB8AC3E}">
        <p14:creationId xmlns:p14="http://schemas.microsoft.com/office/powerpoint/2010/main" val="1574546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Probationary review meetings</a:t>
            </a:r>
          </a:p>
        </p:txBody>
      </p:sp>
      <p:sp>
        <p:nvSpPr>
          <p:cNvPr id="3" name="Content Placeholder 2"/>
          <p:cNvSpPr>
            <a:spLocks noGrp="1"/>
          </p:cNvSpPr>
          <p:nvPr>
            <p:ph idx="1"/>
          </p:nvPr>
        </p:nvSpPr>
        <p:spPr>
          <a:xfrm>
            <a:off x="838200" y="1690688"/>
            <a:ext cx="10515600" cy="4717440"/>
          </a:xfrm>
        </p:spPr>
        <p:txBody>
          <a:bodyPr>
            <a:normAutofit lnSpcReduction="10000"/>
          </a:bodyPr>
          <a:lstStyle/>
          <a:p>
            <a:pPr marL="0" indent="0">
              <a:buNone/>
            </a:pPr>
            <a:r>
              <a:rPr lang="en-GB" dirty="0"/>
              <a:t>It is good practice for managers to have regular one-to-one meetings with all employees but it is particularly important that this happens with new starters throughout their induction and probationary period. </a:t>
            </a:r>
          </a:p>
          <a:p>
            <a:pPr marL="0" indent="0">
              <a:buNone/>
            </a:pPr>
            <a:endParaRPr lang="en-GB" dirty="0"/>
          </a:p>
          <a:p>
            <a:pPr marL="0" indent="0">
              <a:buNone/>
            </a:pPr>
            <a:r>
              <a:rPr lang="en-GB" dirty="0"/>
              <a:t>The aim of one to one meetings at this stage is to touch base about how the new starter feels things are going, ensure they are getting the support they need and to provide them with any feedback on how they are performing to date. </a:t>
            </a:r>
          </a:p>
          <a:p>
            <a:pPr marL="0" indent="0">
              <a:buNone/>
            </a:pPr>
            <a:endParaRPr lang="en-GB" dirty="0"/>
          </a:p>
          <a:p>
            <a:pPr marL="0" indent="0">
              <a:buNone/>
            </a:pPr>
            <a:r>
              <a:rPr lang="en-GB" dirty="0"/>
              <a:t>Any concerns which come to light during this time should be raised with the employee immediately, not left for formal meetings.</a:t>
            </a:r>
          </a:p>
        </p:txBody>
      </p:sp>
    </p:spTree>
    <p:extLst>
      <p:ext uri="{BB962C8B-B14F-4D97-AF65-F5344CB8AC3E}">
        <p14:creationId xmlns:p14="http://schemas.microsoft.com/office/powerpoint/2010/main" val="2628905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Probationary review meetings</a:t>
            </a:r>
          </a:p>
        </p:txBody>
      </p:sp>
      <p:sp>
        <p:nvSpPr>
          <p:cNvPr id="3" name="Content Placeholder 2"/>
          <p:cNvSpPr>
            <a:spLocks noGrp="1"/>
          </p:cNvSpPr>
          <p:nvPr>
            <p:ph idx="1"/>
          </p:nvPr>
        </p:nvSpPr>
        <p:spPr>
          <a:xfrm>
            <a:off x="838200" y="1690688"/>
            <a:ext cx="10515600" cy="4717440"/>
          </a:xfrm>
        </p:spPr>
        <p:txBody>
          <a:bodyPr>
            <a:normAutofit/>
          </a:bodyPr>
          <a:lstStyle/>
          <a:p>
            <a:pPr marL="0" indent="0">
              <a:buNone/>
            </a:pPr>
            <a:r>
              <a:rPr lang="en-GB" dirty="0"/>
              <a:t>If things are not going as well as hoped at this point, the individual should be advised where they need to improve if their probation is to be signed off at the end of the probationary period. </a:t>
            </a:r>
          </a:p>
          <a:p>
            <a:pPr marL="0" indent="0">
              <a:buNone/>
            </a:pPr>
            <a:endParaRPr lang="en-GB" dirty="0"/>
          </a:p>
          <a:p>
            <a:pPr marL="0" indent="0">
              <a:buNone/>
            </a:pPr>
            <a:r>
              <a:rPr lang="en-GB" dirty="0"/>
              <a:t>They should also be advised at this point that their probation could be extended or their contract ended. </a:t>
            </a:r>
          </a:p>
          <a:p>
            <a:pPr marL="0" indent="0">
              <a:buNone/>
            </a:pPr>
            <a:endParaRPr lang="en-GB" dirty="0"/>
          </a:p>
          <a:p>
            <a:pPr marL="0" indent="0">
              <a:buNone/>
            </a:pPr>
            <a:r>
              <a:rPr lang="en-GB" dirty="0"/>
              <a:t>Managers should seek guidance if they need to in order to ensure procedures are followed correctly.</a:t>
            </a:r>
          </a:p>
        </p:txBody>
      </p:sp>
    </p:spTree>
    <p:extLst>
      <p:ext uri="{BB962C8B-B14F-4D97-AF65-F5344CB8AC3E}">
        <p14:creationId xmlns:p14="http://schemas.microsoft.com/office/powerpoint/2010/main" val="42620238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D87D2667E4E764483E4EE6E04BA070B" ma:contentTypeVersion="13" ma:contentTypeDescription="Create a new document." ma:contentTypeScope="" ma:versionID="1c871ae480cc07c1939249aade972b05">
  <xsd:schema xmlns:xsd="http://www.w3.org/2001/XMLSchema" xmlns:xs="http://www.w3.org/2001/XMLSchema" xmlns:p="http://schemas.microsoft.com/office/2006/metadata/properties" xmlns:ns2="07f69059-fe4d-4b4c-9b43-89a0781372ac" xmlns:ns3="7482c9c0-9e95-4c67-8bfe-2b88ef2a1ee6" targetNamespace="http://schemas.microsoft.com/office/2006/metadata/properties" ma:root="true" ma:fieldsID="9678708baf090316fc21c4f17f972b2e" ns2:_="" ns3:_="">
    <xsd:import namespace="07f69059-fe4d-4b4c-9b43-89a0781372ac"/>
    <xsd:import namespace="7482c9c0-9e95-4c67-8bfe-2b88ef2a1ee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f69059-fe4d-4b4c-9b43-89a0781372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482c9c0-9e95-4c67-8bfe-2b88ef2a1ee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91E8C40-C364-45D5-AE1B-E6E9D2683FAE}"/>
</file>

<file path=customXml/itemProps2.xml><?xml version="1.0" encoding="utf-8"?>
<ds:datastoreItem xmlns:ds="http://schemas.openxmlformats.org/officeDocument/2006/customXml" ds:itemID="{054BF273-4DCF-49B2-A208-A7C0595D801E}"/>
</file>

<file path=customXml/itemProps3.xml><?xml version="1.0" encoding="utf-8"?>
<ds:datastoreItem xmlns:ds="http://schemas.openxmlformats.org/officeDocument/2006/customXml" ds:itemID="{17A90D3C-0167-40B9-ABF9-22E27F4962CF}"/>
</file>

<file path=docProps/app.xml><?xml version="1.0" encoding="utf-8"?>
<Properties xmlns="http://schemas.openxmlformats.org/officeDocument/2006/extended-properties" xmlns:vt="http://schemas.openxmlformats.org/officeDocument/2006/docPropsVTypes">
  <TotalTime>527</TotalTime>
  <Words>1087</Words>
  <Application>Microsoft Office PowerPoint</Application>
  <PresentationFormat>Widescreen</PresentationFormat>
  <Paragraphs>110</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Managing probationary periods </vt:lpstr>
      <vt:lpstr>Managing probationary periods </vt:lpstr>
      <vt:lpstr>Training objectives</vt:lpstr>
      <vt:lpstr>Why probations are important </vt:lpstr>
      <vt:lpstr>What is a probationary period? </vt:lpstr>
      <vt:lpstr>Why probations are important </vt:lpstr>
      <vt:lpstr>Making probation meaningful </vt:lpstr>
      <vt:lpstr>Probationary review meetings</vt:lpstr>
      <vt:lpstr>Probationary review meetings</vt:lpstr>
      <vt:lpstr>Probationary review meetings</vt:lpstr>
      <vt:lpstr>Potential outcome of final meeting </vt:lpstr>
      <vt:lpstr>Successful probationary period </vt:lpstr>
      <vt:lpstr>Extending a probationary period </vt:lpstr>
      <vt:lpstr>Extending a probationary period </vt:lpstr>
      <vt:lpstr>Unsuccessful probationary period </vt:lpstr>
      <vt:lpstr>Going forward… </vt:lpstr>
      <vt:lpstr>Key points: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Bullying and Harassment</dc:title>
  <dc:creator>Adam Costello</dc:creator>
  <cp:lastModifiedBy>Ben McCarthy</cp:lastModifiedBy>
  <cp:revision>60</cp:revision>
  <cp:lastPrinted>2019-02-18T13:54:41Z</cp:lastPrinted>
  <dcterms:created xsi:type="dcterms:W3CDTF">2018-04-18T10:58:30Z</dcterms:created>
  <dcterms:modified xsi:type="dcterms:W3CDTF">2021-05-26T08:50:28Z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0x010100CD87D2667E4E764483E4EE6E04BA070B</vt:lpwstr>
  </property>
</Properties>
</file>